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324" r:id="rId3"/>
    <p:sldId id="338" r:id="rId4"/>
    <p:sldId id="337" r:id="rId5"/>
    <p:sldId id="339" r:id="rId6"/>
    <p:sldId id="325" r:id="rId7"/>
    <p:sldId id="340" r:id="rId8"/>
    <p:sldId id="322" r:id="rId9"/>
    <p:sldId id="321" r:id="rId10"/>
    <p:sldId id="320" r:id="rId11"/>
    <p:sldId id="319" r:id="rId12"/>
    <p:sldId id="316" r:id="rId13"/>
    <p:sldId id="315" r:id="rId14"/>
    <p:sldId id="317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66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8FFA1C-E0E3-440A-A0C5-B0C6A898CDFB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A7EE63-CB16-40B2-93B8-6422ED52B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719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7EE63-CB16-40B2-93B8-6422ED52B9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9461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7EE63-CB16-40B2-93B8-6422ED52B9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15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7EE63-CB16-40B2-93B8-6422ED52B9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532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7EE63-CB16-40B2-93B8-6422ED52B9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936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7EE63-CB16-40B2-93B8-6422ED52B9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539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7EE63-CB16-40B2-93B8-6422ED52B9E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773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7EE63-CB16-40B2-93B8-6422ED52B9E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590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7EE63-CB16-40B2-93B8-6422ED52B9E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81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7EE63-CB16-40B2-93B8-6422ED52B9E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554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7EE63-CB16-40B2-93B8-6422ED52B9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1831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A7EE63-CB16-40B2-93B8-6422ED52B9E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706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651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28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45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48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4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75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989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65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62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454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46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D98B4-F191-4651-B001-EDDFBC28B1FF}" type="datetimeFigureOut">
              <a:rPr lang="en-US" smtClean="0"/>
              <a:t>4/10/20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485BAC-489F-4179-8F13-BD89F260A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79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616" y="0"/>
            <a:ext cx="8182719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411EF9-311E-4FE0-93AE-C335D6A32E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4026" y="2043663"/>
            <a:ext cx="4578895" cy="2031055"/>
          </a:xfrm>
        </p:spPr>
        <p:txBody>
          <a:bodyPr>
            <a:normAutofit/>
          </a:bodyPr>
          <a:lstStyle/>
          <a:p>
            <a:r>
              <a:rPr lang="en-US" sz="5600">
                <a:solidFill>
                  <a:srgbClr val="FFFFFF"/>
                </a:solidFill>
              </a:rPr>
              <a:t>ECE 530 Cloud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9785EB-1023-4E53-BE5D-C0E23E2DF6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4026" y="4074718"/>
            <a:ext cx="4578895" cy="682079"/>
          </a:xfrm>
        </p:spPr>
        <p:txBody>
          <a:bodyPr>
            <a:normAutofit/>
          </a:bodyPr>
          <a:lstStyle/>
          <a:p>
            <a:r>
              <a:rPr lang="en-US" sz="1500">
                <a:solidFill>
                  <a:srgbClr val="FFFFFF"/>
                </a:solidFill>
              </a:rPr>
              <a:t>Ioannis Papapanagiotou</a:t>
            </a:r>
          </a:p>
          <a:p>
            <a:r>
              <a:rPr lang="en-US" sz="1500">
                <a:solidFill>
                  <a:srgbClr val="FFFFFF"/>
                </a:solidFill>
              </a:rPr>
              <a:t>Non Relational</a:t>
            </a:r>
          </a:p>
        </p:txBody>
      </p:sp>
    </p:spTree>
    <p:extLst>
      <p:ext uri="{BB962C8B-B14F-4D97-AF65-F5344CB8AC3E}">
        <p14:creationId xmlns:p14="http://schemas.microsoft.com/office/powerpoint/2010/main" val="114738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D9A395-EC9A-9A49-ABA9-2D7813701E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2" b="1377"/>
          <a:stretch/>
        </p:blipFill>
        <p:spPr>
          <a:xfrm>
            <a:off x="241299" y="321733"/>
            <a:ext cx="8661401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830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67BE1-7A65-834F-BF9C-1ADA22BDC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from Relational to Non-Relational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AF4728-E7A0-424A-BD7B-4512EC6E75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36700" y="2382044"/>
            <a:ext cx="60706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186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7BC8E-8AFE-3C44-AFEA-5EC25915B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Disadvantages of NoSQL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9D03D-A46F-EA4E-8109-BCD999C0C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Lack of standardization, Support and Maturity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non-relational databases do not use the Structured Query Language (SQL) and there is no unified standardized language. </a:t>
            </a:r>
          </a:p>
          <a:p>
            <a:pPr lvl="1"/>
            <a:r>
              <a:rPr lang="en-US" dirty="0"/>
              <a:t>This makes it difficult to migrate processes over to NoSQL as you not only need to migrate the data but also modify the applications. </a:t>
            </a:r>
          </a:p>
          <a:p>
            <a:pPr lvl="1"/>
            <a:r>
              <a:rPr lang="en-US" dirty="0"/>
              <a:t>Some of the NoSQL databases requires specialized expertise e.g. scaling Cassandra compared to a traditional DBA role in the relational databases.</a:t>
            </a:r>
          </a:p>
          <a:p>
            <a:pPr lvl="1"/>
            <a:r>
              <a:rPr lang="en-US" dirty="0"/>
              <a:t>Many companies may fall in the trap of using an OSS NoSQL and then figure out that at scale things are more complicated.</a:t>
            </a:r>
          </a:p>
        </p:txBody>
      </p:sp>
    </p:spTree>
    <p:extLst>
      <p:ext uri="{BB962C8B-B14F-4D97-AF65-F5344CB8AC3E}">
        <p14:creationId xmlns:p14="http://schemas.microsoft.com/office/powerpoint/2010/main" val="3819680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566117-DD8F-064C-B538-364C4EECA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495" y="207092"/>
            <a:ext cx="5076800" cy="674198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0A92648-BFBB-D742-A0D9-7957B9C8BFC1}"/>
              </a:ext>
            </a:extLst>
          </p:cNvPr>
          <p:cNvSpPr/>
          <p:nvPr/>
        </p:nvSpPr>
        <p:spPr>
          <a:xfrm>
            <a:off x="5734878" y="2413337"/>
            <a:ext cx="298173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To left is a snippet of the difference between SQL and NoSQL CRUD operations. As you can see as the operations get a little more complex the nested JSON format can get confusing.</a:t>
            </a:r>
          </a:p>
        </p:txBody>
      </p:sp>
    </p:spTree>
    <p:extLst>
      <p:ext uri="{BB962C8B-B14F-4D97-AF65-F5344CB8AC3E}">
        <p14:creationId xmlns:p14="http://schemas.microsoft.com/office/powerpoint/2010/main" val="935519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3795E-3B63-6F4A-BD67-5AE08C688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NoSQL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5618A-1111-9249-B33F-398772551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803775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Flexibility: </a:t>
            </a:r>
            <a:r>
              <a:rPr lang="en-US" dirty="0"/>
              <a:t>Easier to manage and more adept at dealing with newer data models. Therefore, NoSQL can fit very specific needs of a company.</a:t>
            </a:r>
          </a:p>
          <a:p>
            <a:r>
              <a:rPr lang="en-US" b="1" dirty="0"/>
              <a:t>Highly Scalable at Low Cost: </a:t>
            </a:r>
          </a:p>
          <a:p>
            <a:pPr lvl="1"/>
            <a:r>
              <a:rPr lang="en-US" dirty="0"/>
              <a:t>Many NoSQL options are open source making them a more affordable option for smaller organizations</a:t>
            </a:r>
          </a:p>
          <a:p>
            <a:pPr lvl="1"/>
            <a:r>
              <a:rPr lang="en-US" dirty="0"/>
              <a:t>NoSQL options (MongoDB, Amazon Dynamo) allow for big data processing at a relatively affordable price. SQL relies on proprietary servers and storage systems which can end up being more expensive than the per GB or transaction cost of NoSQL. </a:t>
            </a:r>
          </a:p>
          <a:p>
            <a:pPr lvl="1"/>
            <a:r>
              <a:rPr lang="en-US" dirty="0"/>
              <a:t>NoSQL databases can </a:t>
            </a:r>
            <a:r>
              <a:rPr lang="en-US" b="1" dirty="0"/>
              <a:t>scale out as opposed to scaling up. </a:t>
            </a:r>
            <a:r>
              <a:rPr lang="en-US" dirty="0"/>
              <a:t>In the past database administrators had relied on scaling up by buying bigger servers to handle more data loads. </a:t>
            </a:r>
          </a:p>
          <a:p>
            <a:pPr lvl="1"/>
            <a:r>
              <a:rPr lang="en-US" dirty="0"/>
              <a:t>NoSQL can scale out- meaning the database will be distributed across multiple servers as load increases. Therefore, NoSQL databases are usually designed with low-cost commodity hardware in mind.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1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E5FAD-58D4-A64B-911E-A08051771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NoSQL 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DDE5F-9D47-2E4F-8D75-CDD80BA4C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of the more modern databases that essentially give up the ability to do joins in order to be able to avoid huge monolith tables and scale</a:t>
            </a:r>
          </a:p>
          <a:p>
            <a:pPr lvl="1"/>
            <a:r>
              <a:rPr lang="en-US" dirty="0"/>
              <a:t>Key-Value (Dynamo or basic Cassandra)</a:t>
            </a:r>
          </a:p>
          <a:p>
            <a:pPr lvl="1"/>
            <a:r>
              <a:rPr lang="en-US" dirty="0"/>
              <a:t>Column-based (</a:t>
            </a:r>
            <a:r>
              <a:rPr lang="en-US" dirty="0" err="1"/>
              <a:t>Hbase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Document-based (MongoDB)</a:t>
            </a:r>
          </a:p>
          <a:p>
            <a:r>
              <a:rPr lang="en-US" dirty="0"/>
              <a:t>Usually has more flexible schema (no rigid tables means no rigid </a:t>
            </a:r>
            <a:r>
              <a:rPr lang="en-US" dirty="0" err="1"/>
              <a:t>NxM</a:t>
            </a:r>
            <a:r>
              <a:rPr lang="en-US" dirty="0"/>
              <a:t> structure)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152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5DB94-A0BD-8C4F-B77C-6BBE86714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NoSQL in the Cloud 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5D2EC-4866-5547-A977-45023EB4E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900" dirty="0">
                <a:ea typeface="宋体" pitchFamily="2" charset="-122"/>
              </a:rPr>
              <a:t>Datasets are just too big </a:t>
            </a:r>
            <a:endParaRPr lang="en-US" altLang="zh-CN" dirty="0">
              <a:ea typeface="宋体" pitchFamily="2" charset="-122"/>
            </a:endParaRPr>
          </a:p>
          <a:p>
            <a:r>
              <a:rPr lang="en-US" altLang="zh-CN" dirty="0">
                <a:ea typeface="宋体" pitchFamily="2" charset="-122"/>
              </a:rPr>
              <a:t>Hundreds of thousands of visitors in a short-time span </a:t>
            </a:r>
            <a:r>
              <a:rPr lang="en-US" altLang="zh-CN" dirty="0">
                <a:solidFill>
                  <a:srgbClr val="006600"/>
                </a:solidFill>
                <a:ea typeface="宋体" pitchFamily="2" charset="-122"/>
                <a:sym typeface="Wingdings" pitchFamily="2" charset="2"/>
              </a:rPr>
              <a:t></a:t>
            </a:r>
            <a:r>
              <a:rPr lang="en-US" altLang="zh-CN" dirty="0">
                <a:ea typeface="宋体" pitchFamily="2" charset="-122"/>
                <a:sym typeface="Wingdings" pitchFamily="2" charset="2"/>
              </a:rPr>
              <a:t> </a:t>
            </a:r>
            <a:r>
              <a:rPr lang="en-US" altLang="zh-CN" dirty="0">
                <a:solidFill>
                  <a:srgbClr val="006600"/>
                </a:solidFill>
                <a:ea typeface="宋体" pitchFamily="2" charset="-122"/>
              </a:rPr>
              <a:t>a massive increase in traffic</a:t>
            </a:r>
            <a:r>
              <a:rPr lang="en-US" altLang="zh-CN" dirty="0">
                <a:ea typeface="宋体" pitchFamily="2" charset="-122"/>
              </a:rPr>
              <a:t> </a:t>
            </a:r>
          </a:p>
          <a:p>
            <a:pPr lvl="1"/>
            <a:r>
              <a:rPr lang="en-US" altLang="zh-CN" dirty="0">
                <a:ea typeface="宋体" pitchFamily="2" charset="-122"/>
              </a:rPr>
              <a:t>Developers begin to front RDBMS with a read-only cache to offload a considerable amount of the read traffic</a:t>
            </a:r>
          </a:p>
          <a:p>
            <a:pPr lvl="1"/>
            <a:r>
              <a:rPr lang="en-US" altLang="zh-CN" dirty="0" err="1">
                <a:ea typeface="宋体" pitchFamily="2" charset="-122"/>
              </a:rPr>
              <a:t>Memcache</a:t>
            </a:r>
            <a:r>
              <a:rPr lang="en-US" altLang="zh-CN" dirty="0">
                <a:ea typeface="宋体" pitchFamily="2" charset="-122"/>
              </a:rPr>
              <a:t> or integrate other caching mechanisms within the application </a:t>
            </a:r>
          </a:p>
          <a:p>
            <a:pPr lvl="2"/>
            <a:r>
              <a:rPr lang="en-US" altLang="zh-CN" dirty="0">
                <a:ea typeface="宋体" pitchFamily="2" charset="-122"/>
              </a:rPr>
              <a:t>In-memory indexes, distributing and replicating objects over multiple nodes</a:t>
            </a:r>
          </a:p>
          <a:p>
            <a:pPr lvl="1"/>
            <a:r>
              <a:rPr lang="en-US" altLang="zh-CN" dirty="0">
                <a:ea typeface="宋体" pitchFamily="2" charset="-122"/>
              </a:rPr>
              <a:t>As datasets grow, the simple </a:t>
            </a:r>
            <a:r>
              <a:rPr lang="en-US" altLang="zh-CN" dirty="0" err="1">
                <a:ea typeface="宋体" pitchFamily="2" charset="-122"/>
              </a:rPr>
              <a:t>memcache</a:t>
            </a:r>
            <a:r>
              <a:rPr lang="en-US" altLang="zh-CN" dirty="0">
                <a:ea typeface="宋体" pitchFamily="2" charset="-122"/>
              </a:rPr>
              <a:t>/MySQL model (for lower-cost startups) started to become problematic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945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20A35-08EF-C947-AD25-40D45BB69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NoSQL? {Real-world Definition}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DCCAD-6878-7146-927B-F22585BC2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1" indent="0">
              <a:buClr>
                <a:schemeClr val="accent6">
                  <a:lumMod val="75000"/>
                </a:schemeClr>
              </a:buClr>
              <a:buSzPct val="95000"/>
              <a:buNone/>
            </a:pPr>
            <a:r>
              <a:rPr lang="en-US" sz="3500" dirty="0"/>
              <a:t>Main Objectives</a:t>
            </a:r>
          </a:p>
          <a:p>
            <a:pPr marL="365751" lvl="1" indent="-365751">
              <a:buClr>
                <a:schemeClr val="accent6">
                  <a:lumMod val="75000"/>
                </a:schemeClr>
              </a:buClr>
              <a:buSzPct val="95000"/>
            </a:pPr>
            <a:r>
              <a:rPr lang="en-US" sz="3500" dirty="0"/>
              <a:t>Ingestion of data that has an unknown and/or undetermined structure.</a:t>
            </a:r>
          </a:p>
          <a:p>
            <a:pPr marL="365751" lvl="1" indent="-365751">
              <a:buClr>
                <a:schemeClr val="accent6">
                  <a:lumMod val="75000"/>
                </a:schemeClr>
              </a:buClr>
              <a:buSzPct val="95000"/>
            </a:pPr>
            <a:r>
              <a:rPr lang="en-US" sz="3500" dirty="0"/>
              <a:t>Relative ease of scaling with the increase (volume and velocity) of data.</a:t>
            </a:r>
          </a:p>
          <a:p>
            <a:pPr marL="365751" lvl="1" indent="-365751">
              <a:buClr>
                <a:schemeClr val="accent6">
                  <a:lumMod val="75000"/>
                </a:schemeClr>
              </a:buClr>
              <a:buSzPct val="95000"/>
            </a:pPr>
            <a:r>
              <a:rPr lang="en-US" sz="3500" dirty="0"/>
              <a:t>Ability to analyze large volumes of data significantly quicker than traditional SQL databases.</a:t>
            </a:r>
          </a:p>
          <a:p>
            <a:pPr marL="365751" lvl="1" indent="-365751">
              <a:buClr>
                <a:schemeClr val="accent6">
                  <a:lumMod val="75000"/>
                </a:schemeClr>
              </a:buClr>
              <a:buSzPct val="95000"/>
            </a:pPr>
            <a:r>
              <a:rPr lang="en-US" sz="3500" dirty="0"/>
              <a:t>Provides the capabilities to derive VALUE from data (big and small)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798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88180-EC17-364F-BBE4-2B510B8E7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ea typeface="宋体" pitchFamily="2" charset="-122"/>
              </a:rPr>
              <a:t>NoSQL (Not Only SQL)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10549-E2C7-9141-A93A-6E70A1BE3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3000" dirty="0">
                <a:ea typeface="宋体" pitchFamily="2" charset="-122"/>
              </a:rPr>
              <a:t>INSERT only, no UPDATE/DELETE</a:t>
            </a:r>
          </a:p>
          <a:p>
            <a:r>
              <a:rPr lang="en-US" altLang="zh-CN" sz="3000" dirty="0">
                <a:ea typeface="宋体" pitchFamily="2" charset="-122"/>
              </a:rPr>
              <a:t>No JOIN, thereby reducing query time</a:t>
            </a:r>
          </a:p>
          <a:p>
            <a:pPr lvl="1"/>
            <a:r>
              <a:rPr lang="en-US" altLang="zh-CN" sz="2600" dirty="0">
                <a:ea typeface="宋体" pitchFamily="2" charset="-122"/>
              </a:rPr>
              <a:t>This involves de-normalizing data</a:t>
            </a:r>
          </a:p>
          <a:p>
            <a:r>
              <a:rPr lang="en-US" altLang="zh-CN" dirty="0">
                <a:ea typeface="宋体" pitchFamily="2" charset="-122"/>
              </a:rPr>
              <a:t>Lack of SQL support</a:t>
            </a:r>
          </a:p>
          <a:p>
            <a:r>
              <a:rPr lang="en-US" altLang="zh-CN" dirty="0">
                <a:ea typeface="宋体" pitchFamily="2" charset="-122"/>
              </a:rPr>
              <a:t>Non-adherence to ACID (Atomicity, Consistency, Isolation and Durability) properties</a:t>
            </a:r>
            <a:endParaRPr lang="en-US" altLang="zh-CN" sz="3000" dirty="0">
              <a:ea typeface="宋体" pitchFamily="2" charset="-12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509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728E8-FE5A-0C4C-AC12-06A3DBA11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NoSQL?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17755-5DCF-1A4D-B19F-2AC844AE1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only SQL</a:t>
            </a:r>
          </a:p>
          <a:p>
            <a:r>
              <a:rPr lang="en-US" dirty="0"/>
              <a:t>Schema Free</a:t>
            </a:r>
          </a:p>
          <a:p>
            <a:r>
              <a:rPr lang="en-US" dirty="0"/>
              <a:t>Embraces de-normalization (</a:t>
            </a:r>
            <a:r>
              <a:rPr lang="en-US" dirty="0" err="1"/>
              <a:t>NoREL</a:t>
            </a:r>
            <a:r>
              <a:rPr lang="en-US" dirty="0"/>
              <a:t>)</a:t>
            </a:r>
          </a:p>
          <a:p>
            <a:r>
              <a:rPr lang="en-US" dirty="0"/>
              <a:t>Greater scaling capabilities</a:t>
            </a:r>
          </a:p>
          <a:p>
            <a:r>
              <a:rPr lang="en-US" dirty="0"/>
              <a:t>Simplicity of design</a:t>
            </a:r>
          </a:p>
          <a:p>
            <a:r>
              <a:rPr lang="en-US" dirty="0"/>
              <a:t>Storing object that represent your domain</a:t>
            </a:r>
          </a:p>
          <a:p>
            <a:r>
              <a:rPr lang="en-US" dirty="0"/>
              <a:t>Great for unstructured or semi-structured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539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52764-8199-8844-B838-CF74C03D9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seeds of the </a:t>
            </a:r>
            <a:r>
              <a:rPr lang="en-US"/>
              <a:t>NoSQL era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1D706-7FCE-D246-B212-9A5AAEDEDB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>
                <a:ea typeface="宋体" pitchFamily="2" charset="-122"/>
              </a:rPr>
              <a:t>BigTable</a:t>
            </a:r>
            <a:r>
              <a:rPr lang="en-US" altLang="zh-CN" dirty="0">
                <a:ea typeface="宋体" pitchFamily="2" charset="-122"/>
              </a:rPr>
              <a:t> (Google)</a:t>
            </a:r>
          </a:p>
          <a:p>
            <a:r>
              <a:rPr lang="en-US" altLang="zh-CN" dirty="0">
                <a:ea typeface="宋体" pitchFamily="2" charset="-122"/>
              </a:rPr>
              <a:t>Dynamo</a:t>
            </a:r>
            <a:r>
              <a:rPr lang="en-US" altLang="zh-CN" dirty="0">
                <a:latin typeface="Verdana" pitchFamily="34" charset="0"/>
                <a:ea typeface="宋体" pitchFamily="2" charset="-122"/>
              </a:rPr>
              <a:t> </a:t>
            </a:r>
            <a:r>
              <a:rPr lang="en-US" altLang="zh-CN" dirty="0">
                <a:ea typeface="宋体" pitchFamily="2" charset="-122"/>
              </a:rPr>
              <a:t>(Amazon)</a:t>
            </a:r>
          </a:p>
          <a:p>
            <a:pPr lvl="1"/>
            <a:r>
              <a:rPr lang="en-US" altLang="zh-CN" dirty="0">
                <a:ea typeface="宋体" pitchFamily="2" charset="-122"/>
              </a:rPr>
              <a:t>Distributed key-value data store</a:t>
            </a:r>
          </a:p>
          <a:p>
            <a:pPr lvl="1"/>
            <a:r>
              <a:rPr lang="en-US" altLang="zh-CN" dirty="0">
                <a:ea typeface="宋体" pitchFamily="2" charset="-122"/>
              </a:rPr>
              <a:t>Gossip protocol (discovery and error detection)</a:t>
            </a:r>
          </a:p>
          <a:p>
            <a:r>
              <a:rPr lang="en-US" altLang="zh-CN" dirty="0">
                <a:ea typeface="宋体" pitchFamily="2" charset="-122"/>
              </a:rPr>
              <a:t>CAP Theorem (Eric A. Brewer)</a:t>
            </a:r>
          </a:p>
          <a:p>
            <a:pPr lvl="1"/>
            <a:r>
              <a:rPr lang="en-US" altLang="zh-CN" dirty="0">
                <a:ea typeface="宋体" pitchFamily="2" charset="-122"/>
              </a:rPr>
              <a:t>BASE vs ACID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378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9E8A3-4EDA-294E-9532-D842C2299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Vertical and Horizontal Scaling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AC3858-E96B-0848-997B-F4B7314AD3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62514" y="2599081"/>
            <a:ext cx="6018972" cy="329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405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5B1D5C-0827-4AF0-8186-11FC5A8B8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361045" y="245695"/>
            <a:ext cx="1715478" cy="643756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6563" y="664308"/>
            <a:ext cx="6061974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E9C5CA6-2BC8-BA4A-8350-2615274D58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113" r="7204" b="-1"/>
          <a:stretch/>
        </p:blipFill>
        <p:spPr>
          <a:xfrm>
            <a:off x="408928" y="858525"/>
            <a:ext cx="5706228" cy="521190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747951" y="3411145"/>
            <a:ext cx="1719072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61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641</Words>
  <Application>Microsoft Macintosh PowerPoint</Application>
  <PresentationFormat>On-screen Show (4:3)</PresentationFormat>
  <Paragraphs>70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Verdana</vt:lpstr>
      <vt:lpstr>Office Theme</vt:lpstr>
      <vt:lpstr>ECE 530 Cloud Computing</vt:lpstr>
      <vt:lpstr>NoSQL Databases</vt:lpstr>
      <vt:lpstr>NoSQL in the Cloud era</vt:lpstr>
      <vt:lpstr>What is NoSQL? {Real-world Definition}</vt:lpstr>
      <vt:lpstr>NoSQL (Not Only SQL)</vt:lpstr>
      <vt:lpstr>What is NoSQL?</vt:lpstr>
      <vt:lpstr>The seeds of the NoSQL era</vt:lpstr>
      <vt:lpstr>Vertical and Horizontal Scaling</vt:lpstr>
      <vt:lpstr>PowerPoint Presentation</vt:lpstr>
      <vt:lpstr>PowerPoint Presentation</vt:lpstr>
      <vt:lpstr>Moving from Relational to Non-Relational</vt:lpstr>
      <vt:lpstr>Disadvantages of NoSQL</vt:lpstr>
      <vt:lpstr>PowerPoint Presentation</vt:lpstr>
      <vt:lpstr>Advantages of NoSQL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530 Cloud Computing</dc:title>
  <dc:creator>Ioannis Papapanagiotou</dc:creator>
  <cp:lastModifiedBy>Ioannis Papapanagiotou</cp:lastModifiedBy>
  <cp:revision>11</cp:revision>
  <dcterms:created xsi:type="dcterms:W3CDTF">2020-04-10T15:43:05Z</dcterms:created>
  <dcterms:modified xsi:type="dcterms:W3CDTF">2020-04-10T19:23:27Z</dcterms:modified>
</cp:coreProperties>
</file>